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8" r:id="rId5"/>
    <p:sldId id="289" r:id="rId6"/>
    <p:sldId id="290" r:id="rId7"/>
    <p:sldId id="291" r:id="rId8"/>
    <p:sldId id="28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4" r:id="rId23"/>
    <p:sldId id="275" r:id="rId24"/>
    <p:sldId id="276" r:id="rId25"/>
    <p:sldId id="277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92517"/>
  </p:normalViewPr>
  <p:slideViewPr>
    <p:cSldViewPr snapToGrid="0" snapToObjects="1">
      <p:cViewPr varScale="1">
        <p:scale>
          <a:sx n="118" d="100"/>
          <a:sy n="118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2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amtools.sourceforge.net/SAM1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Entering the Matrix:</a:t>
            </a:r>
            <a:br>
              <a:rPr lang="en-US" dirty="0"/>
            </a:br>
            <a:r>
              <a:rPr lang="en-US" dirty="0"/>
              <a:t>the basics of NGS Data 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solidFill>
            <a:srgbClr val="000000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63770" y="1223803"/>
            <a:ext cx="9144000" cy="6049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22FF0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8728"/>
          <a:stretch/>
        </p:blipFill>
        <p:spPr>
          <a:xfrm>
            <a:off x="10995202" y="717784"/>
            <a:ext cx="1084735" cy="13005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5369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4534"/>
          <a:stretch/>
        </p:blipFill>
        <p:spPr>
          <a:xfrm>
            <a:off x="10995202" y="717784"/>
            <a:ext cx="1084735" cy="15570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24928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70339"/>
          <a:stretch/>
        </p:blipFill>
        <p:spPr>
          <a:xfrm>
            <a:off x="10995202" y="717784"/>
            <a:ext cx="1084735" cy="18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8350" y="808183"/>
            <a:ext cx="9144000" cy="2874818"/>
          </a:xfr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51" y="3995678"/>
            <a:ext cx="9143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22FF0F"/>
                </a:solidFill>
              </a:rPr>
              <a:t>Sequence Identifier and Description</a:t>
            </a:r>
          </a:p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162687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763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30967"/>
              </p:ext>
            </p:extLst>
          </p:nvPr>
        </p:nvGraphicFramePr>
        <p:xfrm>
          <a:off x="1177633" y="1686382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of a pair, 1 or 2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6146"/>
          <a:stretch/>
        </p:blipFill>
        <p:spPr>
          <a:xfrm>
            <a:off x="10995202" y="717784"/>
            <a:ext cx="1084735" cy="20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1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39083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ACTTTTGACCGGACTTGTGATAGACTTCCGATGGACTCGNCTACTTATTCAGGAAATCATTGAGGTTTCATCCGGTAACAGTTGCATTTCTCCTAT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39084" y="3995679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rgbClr val="22FF0F"/>
              </a:solidFill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Actual Sequence</a:t>
            </a:r>
          </a:p>
          <a:p>
            <a:pPr algn="ctr"/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0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87450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642239"/>
            <a:ext cx="91439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7575"/>
          <a:stretch/>
        </p:blipFill>
        <p:spPr>
          <a:xfrm>
            <a:off x="10995202" y="717784"/>
            <a:ext cx="1084735" cy="25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91411" y="762314"/>
          <a:ext cx="8976591" cy="6011565"/>
        </p:xfrm>
        <a:graphic>
          <a:graphicData uri="http://schemas.openxmlformats.org/drawingml/2006/table">
            <a:tbl>
              <a:tblPr/>
              <a:tblGrid>
                <a:gridCol w="673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4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43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Offset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Character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Quality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!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/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"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&gt;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@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&amp;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'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(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,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73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07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&lt;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12700" marR="12700" marT="12700" marB="0" anchor="b">
                    <a:lnL w="381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J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Table (offset 33)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2107" y="1528622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1290" y="3296358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48823"/>
          <a:stretch/>
        </p:blipFill>
        <p:spPr>
          <a:xfrm>
            <a:off x="10995202" y="717783"/>
            <a:ext cx="1084735" cy="31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0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1294" y="1524170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60477" y="3291906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3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tsunami of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08" y="1051002"/>
            <a:ext cx="8766464" cy="5349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3668" y="1514769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02851" y="3282506"/>
            <a:ext cx="914399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0254"/>
          <a:stretch/>
        </p:blipFill>
        <p:spPr>
          <a:xfrm>
            <a:off x="10995202" y="717783"/>
            <a:ext cx="1084735" cy="36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434" y="932875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99999@CC@@CC@CCCC@@@C@CC@CCCCCC@@@@7777#58454C@@CC@@@@@@@@@@@@@@@@@@@@@C@@@@@@@CC@@C@C@C@@@@@@@C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39617" y="2700612"/>
            <a:ext cx="9143999" cy="409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Quality Score (in ASCII)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every bp one ASCII encodes the Quality Score for that base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Illumina 1.8+ uses an ASCII offset of 33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Meaning it uses ASCII 33 (!) to encode Quality 0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 =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-10*log</a:t>
            </a:r>
            <a:r>
              <a:rPr lang="en-US" sz="2800" baseline="-25000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(e)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Q10 = 90.0%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Q20 = 99.0% chance of correct base call</a:t>
            </a:r>
          </a:p>
          <a:p>
            <a:pPr marL="1828800" lvl="3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Q30 = 99.9% chance of correct base call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4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31501"/>
          <a:stretch/>
        </p:blipFill>
        <p:spPr>
          <a:xfrm>
            <a:off x="10995202" y="717783"/>
            <a:ext cx="1084735" cy="4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r>
              <a:rPr lang="en-US" dirty="0"/>
              <a:t>There are two type of barcodes</a:t>
            </a:r>
          </a:p>
          <a:p>
            <a:pPr lvl="1"/>
            <a:r>
              <a:rPr lang="en-US" dirty="0"/>
              <a:t>Illumina indices</a:t>
            </a:r>
          </a:p>
          <a:p>
            <a:pPr lvl="2"/>
            <a:r>
              <a:rPr lang="en-US" dirty="0"/>
              <a:t>Read in a separate sequencing reaction</a:t>
            </a:r>
          </a:p>
          <a:p>
            <a:pPr lvl="2"/>
            <a:r>
              <a:rPr lang="en-US" dirty="0"/>
              <a:t>Not part of the actual sequence</a:t>
            </a:r>
          </a:p>
          <a:p>
            <a:pPr lvl="2"/>
            <a:r>
              <a:rPr lang="en-US" dirty="0"/>
              <a:t>Demultiplexed by the sequencing facility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16"/>
          <a:stretch/>
        </p:blipFill>
        <p:spPr>
          <a:xfrm>
            <a:off x="10995202" y="717784"/>
            <a:ext cx="1084735" cy="6102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0" y="808183"/>
            <a:ext cx="9144000" cy="2874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2FF0F"/>
                </a:solidFill>
              </a:rPr>
              <a:t>@HWUSI-EAS1877:1234_Puritz2:1:1:12814:984 1:N:0:ACAGTG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88462"/>
              </p:ext>
            </p:extLst>
          </p:nvPr>
        </p:nvGraphicFramePr>
        <p:xfrm>
          <a:off x="941294" y="1555894"/>
          <a:ext cx="9144000" cy="4963438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EAS1877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Instrument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name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1234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Run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ID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Flowcell</a:t>
                      </a:r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Lane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12814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X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coordinate of the cluster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984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 coordinate of the cluster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Member of a pair, 1 or 2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263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 - Fails read filter</a:t>
                      </a:r>
                    </a:p>
                    <a:p>
                      <a:pPr algn="l" fontAlgn="b"/>
                      <a:r>
                        <a:rPr lang="en-US" sz="2400" b="0" i="0" u="none" strike="noStrike" baseline="0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N - Does not fail read filter</a:t>
                      </a:r>
                      <a:endParaRPr lang="en-US" sz="2400" b="0" i="0" u="none" strike="noStrike" dirty="0">
                        <a:solidFill>
                          <a:srgbClr val="22FF0F"/>
                        </a:solidFill>
                        <a:effectLst/>
                        <a:latin typeface="Calibri"/>
                      </a:endParaRP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ACAGTG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22FF0F"/>
                          </a:solidFill>
                          <a:effectLst/>
                          <a:latin typeface="Calibri"/>
                        </a:rPr>
                        <a:t>index sequence</a:t>
                      </a:r>
                    </a:p>
                  </a:txBody>
                  <a:tcPr marL="7350" marR="7350" marT="7350" marB="0" anchor="b">
                    <a:lnL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4841"/>
          <a:stretch/>
        </p:blipFill>
        <p:spPr>
          <a:xfrm>
            <a:off x="10995202" y="717782"/>
            <a:ext cx="1084735" cy="4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50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Demultiplexing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separating reads by barcode</a:t>
            </a:r>
          </a:p>
          <a:p>
            <a:r>
              <a:rPr lang="en-US" dirty="0"/>
              <a:t>There are two type of barcodes</a:t>
            </a:r>
          </a:p>
          <a:p>
            <a:pPr lvl="1"/>
            <a:r>
              <a:rPr lang="en-US" dirty="0"/>
              <a:t>Illumina indices</a:t>
            </a:r>
          </a:p>
          <a:p>
            <a:pPr lvl="2"/>
            <a:r>
              <a:rPr lang="en-US" dirty="0"/>
              <a:t>Read in a separate sequencing reaction</a:t>
            </a:r>
          </a:p>
          <a:p>
            <a:pPr lvl="2"/>
            <a:r>
              <a:rPr lang="en-US" dirty="0"/>
              <a:t>Not part of the actual sequence</a:t>
            </a:r>
          </a:p>
          <a:p>
            <a:pPr lvl="2"/>
            <a:r>
              <a:rPr lang="en-US" dirty="0"/>
              <a:t>Demultiplexed by the sequencing facility</a:t>
            </a:r>
          </a:p>
          <a:p>
            <a:pPr lvl="1"/>
            <a:r>
              <a:rPr lang="en-US" dirty="0"/>
              <a:t>Inline barcodes</a:t>
            </a:r>
          </a:p>
          <a:p>
            <a:pPr lvl="2"/>
            <a:r>
              <a:rPr lang="en-US" dirty="0"/>
              <a:t>Part of the actual sequence</a:t>
            </a:r>
          </a:p>
          <a:p>
            <a:pPr lvl="2"/>
            <a:r>
              <a:rPr lang="en-US" dirty="0"/>
              <a:t>Must be demultiplexed with software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68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SAM/BAM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D6421BF5-84FD-0247-962E-FCB079B5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07" y="1230872"/>
            <a:ext cx="7583811" cy="4234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17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SAM/BAM Format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2A631B-6BD9-EB4C-8D74-588CE8237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Sequence Alignment/Map format</a:t>
            </a:r>
          </a:p>
          <a:p>
            <a:pPr lvl="1"/>
            <a:r>
              <a:rPr lang="en-US" dirty="0"/>
              <a:t>Universal standard</a:t>
            </a:r>
          </a:p>
          <a:p>
            <a:pPr lvl="1"/>
            <a:r>
              <a:rPr lang="en-US" dirty="0"/>
              <a:t>Human-readable (SAM) and compact (BAM) forms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Structure </a:t>
            </a:r>
          </a:p>
          <a:p>
            <a:pPr lvl="1"/>
            <a:r>
              <a:rPr lang="en-US" dirty="0"/>
              <a:t>Header</a:t>
            </a:r>
          </a:p>
          <a:p>
            <a:pPr marL="914400" lvl="2" indent="0">
              <a:buNone/>
            </a:pPr>
            <a:r>
              <a:rPr lang="en-US" dirty="0"/>
              <a:t>version, sort order, reference sequences, read groups, program/processing history</a:t>
            </a:r>
          </a:p>
          <a:p>
            <a:pPr lvl="1"/>
            <a:r>
              <a:rPr lang="en-US" dirty="0"/>
              <a:t>Alignment records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6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98D74CD-E662-AF43-9236-6E42795DEC1E}"/>
              </a:ext>
            </a:extLst>
          </p:cNvPr>
          <p:cNvSpPr/>
          <p:nvPr/>
        </p:nvSpPr>
        <p:spPr>
          <a:xfrm>
            <a:off x="58270" y="882650"/>
            <a:ext cx="1094590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benpass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align_genotype</a:t>
            </a:r>
            <a:r>
              <a:rPr lang="en-US" sz="1400" b="1" dirty="0">
                <a:solidFill>
                  <a:schemeClr val="bg1"/>
                </a:solidFill>
              </a:rPr>
              <a:t>]$ </a:t>
            </a:r>
            <a:r>
              <a:rPr lang="en-US" sz="1400" b="1" dirty="0" err="1">
                <a:solidFill>
                  <a:schemeClr val="bg1"/>
                </a:solidFill>
              </a:rPr>
              <a:t>samtools</a:t>
            </a:r>
            <a:r>
              <a:rPr lang="en-US" sz="1400" b="1" dirty="0">
                <a:solidFill>
                  <a:schemeClr val="bg1"/>
                </a:solidFill>
              </a:rPr>
              <a:t> view -H </a:t>
            </a:r>
            <a:r>
              <a:rPr lang="en-US" sz="1400" b="1" dirty="0" err="1">
                <a:solidFill>
                  <a:schemeClr val="bg1"/>
                </a:solidFill>
              </a:rPr>
              <a:t>allY.recalibrated.merge.bam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@HD	VN:1.0	</a:t>
            </a:r>
            <a:r>
              <a:rPr lang="en-US" sz="1400" dirty="0" err="1">
                <a:solidFill>
                  <a:schemeClr val="bg1"/>
                </a:solidFill>
              </a:rPr>
              <a:t>GO:none</a:t>
            </a: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b="1" dirty="0" err="1">
                <a:solidFill>
                  <a:schemeClr val="bg1"/>
                </a:solidFill>
              </a:rPr>
              <a:t>SO:coordinate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SN:chrM</a:t>
            </a:r>
            <a:r>
              <a:rPr lang="en-US" sz="1400" dirty="0">
                <a:solidFill>
                  <a:schemeClr val="bg1"/>
                </a:solidFill>
              </a:rPr>
              <a:t>	LN:16571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SN:chr1	LN:249250621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	LN:243199373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SN:chr3	LN:198022430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SN:chr19	LN:59128983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SN:chr20	LN:63025520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SN:chr21	LN:48129895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SN:chr22	LN:51304566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SN:chrX</a:t>
            </a:r>
            <a:r>
              <a:rPr lang="en-US" sz="1400" dirty="0">
                <a:solidFill>
                  <a:schemeClr val="bg1"/>
                </a:solidFill>
              </a:rPr>
              <a:t>	LN:155270560</a:t>
            </a:r>
          </a:p>
          <a:p>
            <a:r>
              <a:rPr lang="en-US" sz="1400" dirty="0">
                <a:solidFill>
                  <a:schemeClr val="bg1"/>
                </a:solidFill>
              </a:rPr>
              <a:t>@SQ	</a:t>
            </a:r>
            <a:r>
              <a:rPr lang="en-US" sz="1400" dirty="0" err="1">
                <a:solidFill>
                  <a:schemeClr val="bg1"/>
                </a:solidFill>
              </a:rPr>
              <a:t>SN:chrY</a:t>
            </a:r>
            <a:r>
              <a:rPr lang="en-US" sz="1400" dirty="0">
                <a:solidFill>
                  <a:schemeClr val="bg1"/>
                </a:solidFill>
              </a:rPr>
              <a:t>	LN:59373566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ID:86-191	PL:ILLUMINA	LB:IL500	SM:86-191-1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ID:BsK010	PL:ILLUMINA	LB:IL501	SM:BsK010-1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ID:Bsk136	PL:ILLUMINA	LB:IL502	SM:Bsk136-1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ID:MAK001	PL:ILLUMINA	LB:IL503	SM:MAK001-1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ID:NG87	PL:ILLUMINA	LB:IL504	SM:NG87-1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@RG	ID:SDH023	PL:ILLUMINA	LB:IL508	SM:SDH023</a:t>
            </a:r>
          </a:p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b="1" dirty="0">
                <a:solidFill>
                  <a:schemeClr val="bg1"/>
                </a:solidFill>
              </a:rPr>
              <a:t>PG	ID:GATK </a:t>
            </a:r>
            <a:r>
              <a:rPr lang="en-US" sz="1400" b="1" dirty="0" err="1">
                <a:solidFill>
                  <a:schemeClr val="bg1"/>
                </a:solidFill>
              </a:rPr>
              <a:t>IndelRealigner</a:t>
            </a:r>
            <a:r>
              <a:rPr lang="en-US" sz="1400" b="1" dirty="0">
                <a:solidFill>
                  <a:schemeClr val="bg1"/>
                </a:solidFill>
              </a:rPr>
              <a:t>	VN:2.0-39-gd091f72</a:t>
            </a: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 err="1">
                <a:solidFill>
                  <a:schemeClr val="bg1"/>
                </a:solidFill>
              </a:rPr>
              <a:t>CL:knownAlleles</a:t>
            </a:r>
            <a:r>
              <a:rPr lang="en-US" sz="1400" dirty="0">
                <a:solidFill>
                  <a:schemeClr val="bg1"/>
                </a:solidFill>
              </a:rPr>
              <a:t>=[] </a:t>
            </a:r>
            <a:r>
              <a:rPr lang="en-US" sz="1400" dirty="0" err="1">
                <a:solidFill>
                  <a:schemeClr val="bg1"/>
                </a:solidFill>
              </a:rPr>
              <a:t>targetIntervals</a:t>
            </a:r>
            <a:r>
              <a:rPr lang="en-US" sz="1400" dirty="0">
                <a:solidFill>
                  <a:schemeClr val="bg1"/>
                </a:solidFill>
              </a:rPr>
              <a:t>=</a:t>
            </a:r>
            <a:r>
              <a:rPr lang="en-US" sz="1400" dirty="0" err="1">
                <a:solidFill>
                  <a:schemeClr val="bg1"/>
                </a:solidFill>
              </a:rPr>
              <a:t>tmp.intervals.list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LODThresholdForCleaning</a:t>
            </a:r>
            <a:r>
              <a:rPr lang="en-US" sz="1400" dirty="0">
                <a:solidFill>
                  <a:schemeClr val="bg1"/>
                </a:solidFill>
              </a:rPr>
              <a:t>=5.0 </a:t>
            </a:r>
            <a:r>
              <a:rPr lang="en-US" sz="1400" dirty="0" err="1">
                <a:solidFill>
                  <a:schemeClr val="bg1"/>
                </a:solidFill>
              </a:rPr>
              <a:t>consensusDeterminationModel</a:t>
            </a:r>
            <a:r>
              <a:rPr lang="en-US" sz="1400" dirty="0">
                <a:solidFill>
                  <a:schemeClr val="bg1"/>
                </a:solidFill>
              </a:rPr>
              <a:t>=USE_READS </a:t>
            </a:r>
            <a:r>
              <a:rPr lang="en-US" sz="1400" dirty="0" err="1">
                <a:solidFill>
                  <a:schemeClr val="bg1"/>
                </a:solidFill>
              </a:rPr>
              <a:t>entropyThreshold</a:t>
            </a:r>
            <a:r>
              <a:rPr lang="en-US" sz="1400" dirty="0">
                <a:solidFill>
                  <a:schemeClr val="bg1"/>
                </a:solidFill>
              </a:rPr>
              <a:t>=0.15 </a:t>
            </a:r>
            <a:r>
              <a:rPr lang="en-US" sz="1400" dirty="0" err="1">
                <a:solidFill>
                  <a:schemeClr val="bg1"/>
                </a:solidFill>
              </a:rPr>
              <a:t>maxReadsInMemory</a:t>
            </a:r>
            <a:r>
              <a:rPr lang="en-US" sz="1400" dirty="0">
                <a:solidFill>
                  <a:schemeClr val="bg1"/>
                </a:solidFill>
              </a:rPr>
              <a:t>=150000 </a:t>
            </a:r>
            <a:r>
              <a:rPr lang="en-US" sz="1400" dirty="0" err="1">
                <a:solidFill>
                  <a:schemeClr val="bg1"/>
                </a:solidFill>
              </a:rPr>
              <a:t>maxIsizeForMovement</a:t>
            </a:r>
            <a:r>
              <a:rPr lang="en-US" sz="1400" dirty="0">
                <a:solidFill>
                  <a:schemeClr val="bg1"/>
                </a:solidFill>
              </a:rPr>
              <a:t>=3000 </a:t>
            </a:r>
            <a:r>
              <a:rPr lang="en-US" sz="1400" dirty="0" err="1">
                <a:solidFill>
                  <a:schemeClr val="bg1"/>
                </a:solidFill>
              </a:rPr>
              <a:t>maxPositionalMoveAllowed</a:t>
            </a:r>
            <a:r>
              <a:rPr lang="en-US" sz="1400" dirty="0">
                <a:solidFill>
                  <a:schemeClr val="bg1"/>
                </a:solidFill>
              </a:rPr>
              <a:t>=200 </a:t>
            </a:r>
            <a:r>
              <a:rPr lang="en-US" sz="1400" dirty="0" err="1">
                <a:solidFill>
                  <a:schemeClr val="bg1"/>
                </a:solidFill>
              </a:rPr>
              <a:t>maxConsensuses</a:t>
            </a:r>
            <a:r>
              <a:rPr lang="en-US" sz="1400" dirty="0">
                <a:solidFill>
                  <a:schemeClr val="bg1"/>
                </a:solidFill>
              </a:rPr>
              <a:t>=30 </a:t>
            </a:r>
            <a:r>
              <a:rPr lang="en-US" sz="1400" dirty="0" err="1">
                <a:solidFill>
                  <a:schemeClr val="bg1"/>
                </a:solidFill>
              </a:rPr>
              <a:t>maxReadsForConsensuses</a:t>
            </a:r>
            <a:r>
              <a:rPr lang="en-US" sz="1400" dirty="0">
                <a:solidFill>
                  <a:schemeClr val="bg1"/>
                </a:solidFill>
              </a:rPr>
              <a:t>=120 </a:t>
            </a:r>
            <a:r>
              <a:rPr lang="en-US" sz="1400" dirty="0" err="1">
                <a:solidFill>
                  <a:schemeClr val="bg1"/>
                </a:solidFill>
              </a:rPr>
              <a:t>maxReadsForRealignment</a:t>
            </a:r>
            <a:r>
              <a:rPr lang="en-US" sz="1400" dirty="0">
                <a:solidFill>
                  <a:schemeClr val="bg1"/>
                </a:solidFill>
              </a:rPr>
              <a:t>=20000 </a:t>
            </a:r>
            <a:r>
              <a:rPr lang="en-US" sz="1400" dirty="0" err="1">
                <a:solidFill>
                  <a:schemeClr val="bg1"/>
                </a:solidFill>
              </a:rPr>
              <a:t>noOriginalAlignmentTags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nWayOut</a:t>
            </a:r>
            <a:r>
              <a:rPr lang="en-US" sz="1400" dirty="0">
                <a:solidFill>
                  <a:schemeClr val="bg1"/>
                </a:solidFill>
              </a:rPr>
              <a:t>=null generate_nWayOut_md5s=false </a:t>
            </a:r>
            <a:r>
              <a:rPr lang="en-US" sz="1400" dirty="0" err="1">
                <a:solidFill>
                  <a:schemeClr val="bg1"/>
                </a:solidFill>
              </a:rPr>
              <a:t>check_early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noPGTag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keepPGTags</a:t>
            </a:r>
            <a:r>
              <a:rPr lang="en-US" sz="1400" dirty="0">
                <a:solidFill>
                  <a:schemeClr val="bg1"/>
                </a:solidFill>
              </a:rPr>
              <a:t>=false </a:t>
            </a:r>
            <a:r>
              <a:rPr lang="en-US" sz="1400" dirty="0" err="1">
                <a:solidFill>
                  <a:schemeClr val="bg1"/>
                </a:solidFill>
              </a:rPr>
              <a:t>indelsFileForDebugging</a:t>
            </a:r>
            <a:r>
              <a:rPr lang="en-US" sz="1400" dirty="0">
                <a:solidFill>
                  <a:schemeClr val="bg1"/>
                </a:solidFill>
              </a:rPr>
              <a:t>=null </a:t>
            </a:r>
            <a:r>
              <a:rPr lang="en-US" sz="1400" dirty="0" err="1">
                <a:solidFill>
                  <a:schemeClr val="bg1"/>
                </a:solidFill>
              </a:rPr>
              <a:t>statisticsFileForDebugging</a:t>
            </a:r>
            <a:r>
              <a:rPr lang="en-US" sz="1400" dirty="0">
                <a:solidFill>
                  <a:schemeClr val="bg1"/>
                </a:solidFill>
              </a:rPr>
              <a:t>=null </a:t>
            </a:r>
            <a:r>
              <a:rPr lang="en-US" sz="1400" dirty="0" err="1">
                <a:solidFill>
                  <a:schemeClr val="bg1"/>
                </a:solidFill>
              </a:rPr>
              <a:t>SNPsFileForDebugging</a:t>
            </a:r>
            <a:r>
              <a:rPr lang="en-US" sz="1400" dirty="0">
                <a:solidFill>
                  <a:schemeClr val="bg1"/>
                </a:solidFill>
              </a:rPr>
              <a:t>=null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@PG	</a:t>
            </a:r>
            <a:r>
              <a:rPr lang="en-US" sz="1400" b="1" dirty="0" err="1">
                <a:solidFill>
                  <a:schemeClr val="bg1"/>
                </a:solidFill>
              </a:rPr>
              <a:t>ID:bwa</a:t>
            </a:r>
            <a:r>
              <a:rPr lang="en-US" sz="1400" b="1" dirty="0">
                <a:solidFill>
                  <a:schemeClr val="bg1"/>
                </a:solidFill>
              </a:rPr>
              <a:t>	</a:t>
            </a:r>
            <a:r>
              <a:rPr lang="en-US" sz="1400" b="1" dirty="0" err="1">
                <a:solidFill>
                  <a:schemeClr val="bg1"/>
                </a:solidFill>
              </a:rPr>
              <a:t>PN:bwa</a:t>
            </a:r>
            <a:r>
              <a:rPr lang="en-US" sz="1400" b="1" dirty="0">
                <a:solidFill>
                  <a:schemeClr val="bg1"/>
                </a:solidFill>
              </a:rPr>
              <a:t>	VN:0.6.2-r126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SAM/BAM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83B6668-1958-CD4C-9A47-4527F22242DE}"/>
              </a:ext>
            </a:extLst>
          </p:cNvPr>
          <p:cNvSpPr/>
          <p:nvPr/>
        </p:nvSpPr>
        <p:spPr>
          <a:xfrm>
            <a:off x="6781800" y="882650"/>
            <a:ext cx="2133600" cy="539750"/>
          </a:xfrm>
          <a:prstGeom prst="wedgeRoundRectCallout">
            <a:avLst>
              <a:gd name="adj1" fmla="val -94040"/>
              <a:gd name="adj2" fmla="val -1438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samtools</a:t>
            </a:r>
            <a:r>
              <a:rPr lang="en-US" sz="1600" dirty="0">
                <a:solidFill>
                  <a:schemeClr val="tx1"/>
                </a:solidFill>
              </a:rPr>
              <a:t> to view bam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1D8B86E-7606-B644-A9E8-3A291589F0C2}"/>
              </a:ext>
            </a:extLst>
          </p:cNvPr>
          <p:cNvSpPr/>
          <p:nvPr/>
        </p:nvSpPr>
        <p:spPr>
          <a:xfrm>
            <a:off x="4521200" y="1152525"/>
            <a:ext cx="1244600" cy="307975"/>
          </a:xfrm>
          <a:prstGeom prst="wedgeRoundRectCallout">
            <a:avLst>
              <a:gd name="adj1" fmla="val -103903"/>
              <a:gd name="adj2" fmla="val -1612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sort order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B530074-2B1D-3D4B-8777-82CBF65BC9EE}"/>
              </a:ext>
            </a:extLst>
          </p:cNvPr>
          <p:cNvSpPr/>
          <p:nvPr/>
        </p:nvSpPr>
        <p:spPr>
          <a:xfrm>
            <a:off x="4254500" y="2165350"/>
            <a:ext cx="2527300" cy="498475"/>
          </a:xfrm>
          <a:prstGeom prst="wedgeRoundRectCallout">
            <a:avLst>
              <a:gd name="adj1" fmla="val -103903"/>
              <a:gd name="adj2" fmla="val -1612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reference sequence names with lengths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D301851-1EDB-B946-893F-DFB690D8636B}"/>
              </a:ext>
            </a:extLst>
          </p:cNvPr>
          <p:cNvSpPr/>
          <p:nvPr/>
        </p:nvSpPr>
        <p:spPr>
          <a:xfrm>
            <a:off x="6534885" y="3092450"/>
            <a:ext cx="2997200" cy="831850"/>
          </a:xfrm>
          <a:prstGeom prst="wedgeRoundRectCallout">
            <a:avLst>
              <a:gd name="adj1" fmla="val -74459"/>
              <a:gd name="adj2" fmla="val 7265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read groups with platform, library and sample information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8CD90FD-5D96-784D-8950-5BBC114D6ECD}"/>
              </a:ext>
            </a:extLst>
          </p:cNvPr>
          <p:cNvSpPr/>
          <p:nvPr/>
        </p:nvSpPr>
        <p:spPr>
          <a:xfrm>
            <a:off x="6769835" y="4770025"/>
            <a:ext cx="2527300" cy="415925"/>
          </a:xfrm>
          <a:prstGeom prst="wedgeRoundRectCallout">
            <a:avLst>
              <a:gd name="adj1" fmla="val -99883"/>
              <a:gd name="adj2" fmla="val 7265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program (analysis) history</a:t>
            </a:r>
          </a:p>
        </p:txBody>
      </p:sp>
    </p:spTree>
    <p:extLst>
      <p:ext uri="{BB962C8B-B14F-4D97-AF65-F5344CB8AC3E}">
        <p14:creationId xmlns:p14="http://schemas.microsoft.com/office/powerpoint/2010/main" val="2320663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527AD98-56CD-254F-BCD2-DDE4E1C53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6151"/>
            <a:ext cx="10837333" cy="21018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benpass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align_genotype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]$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samtools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 view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allY.recalibrated.merge.bam</a:t>
            </a: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HW-ST605:127:B0568ABXX:2:1201:10933:3739		147	chr1	27675	60	101M	=	27588	-188	TCATTTTATGGCCCCTTCTTCCTATATCTGGTAGCTTTTAAATGATGACCATGTAGATAATCTTTATTGTCCCTCTTTCAGCAGACGGTATTTTCTTATGC	=7;:;&lt;=??&lt;=BCCEFFEJFCEGGEFFDF?BEA@DEDFEFFDE&gt;EE@E@ADCACB&gt;CCDCBACDCDDDAB@@BCADDCBC@BCBB8@ABCCCDCBDA@&gt;:/	RG:Z:86-191		</a:t>
            </a:r>
          </a:p>
          <a:p>
            <a:pPr marL="0" indent="0">
              <a:buNone/>
            </a:pP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HW-ST605:127:B0568ABXX:3:1104:21059:173553	83	chr1	27682	60	101M	=	27664	-119	ATGGCCCCTTCTTCCTATATCTGGTAGCTTTTAAATGATGACCATGTAGATAATCTTTATTGTCCCTCTTTCAGCAGACGGTATTTTCTTATGCTACAGTA	8;8.7::&lt;?=BDHFHGFFDCGDAACCABHCCBDFBE&lt;/BA4//BB@BCAA@CBA@CB@ABA&gt;A??@B@BBACA&gt;?;A@8??CABBBA@AAAA?AA??@BB0	RG:Z:SDH023	</a:t>
            </a:r>
          </a:p>
          <a:p>
            <a:pPr marL="0" indent="0"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* Many fields after column 12 deleted (e.g., recalibrated base scores) have been deleted for improved readability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SAM/BAM Format: Alignment Records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B9761A-17BD-8147-9532-7F2D4A91608C}"/>
              </a:ext>
            </a:extLst>
          </p:cNvPr>
          <p:cNvSpPr/>
          <p:nvPr/>
        </p:nvSpPr>
        <p:spPr>
          <a:xfrm>
            <a:off x="131290" y="6252477"/>
            <a:ext cx="420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http://samtools.sourceforge.net/SAM1.pdf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4F616B9-6AB9-324A-8C60-1EFD5016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44" y="3261627"/>
            <a:ext cx="8818563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lowchart: Connector 9">
            <a:extLst>
              <a:ext uri="{FF2B5EF4-FFF2-40B4-BE49-F238E27FC236}">
                <a16:creationId xmlns:a16="http://schemas.microsoft.com/office/drawing/2014/main" id="{991BDDA3-7741-6C47-912D-4046CCA52765}"/>
              </a:ext>
            </a:extLst>
          </p:cNvPr>
          <p:cNvSpPr/>
          <p:nvPr/>
        </p:nvSpPr>
        <p:spPr>
          <a:xfrm>
            <a:off x="-19245" y="148328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</a:t>
            </a:r>
          </a:p>
        </p:txBody>
      </p:sp>
      <p:sp>
        <p:nvSpPr>
          <p:cNvPr id="21" name="Flowchart: Connector 11">
            <a:extLst>
              <a:ext uri="{FF2B5EF4-FFF2-40B4-BE49-F238E27FC236}">
                <a16:creationId xmlns:a16="http://schemas.microsoft.com/office/drawing/2014/main" id="{D2DECE75-B169-5141-B243-4DF445F4ED97}"/>
              </a:ext>
            </a:extLst>
          </p:cNvPr>
          <p:cNvSpPr/>
          <p:nvPr/>
        </p:nvSpPr>
        <p:spPr>
          <a:xfrm>
            <a:off x="4742769" y="1323415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3</a:t>
            </a:r>
          </a:p>
        </p:txBody>
      </p:sp>
      <p:sp>
        <p:nvSpPr>
          <p:cNvPr id="22" name="Flowchart: Connector 12">
            <a:extLst>
              <a:ext uri="{FF2B5EF4-FFF2-40B4-BE49-F238E27FC236}">
                <a16:creationId xmlns:a16="http://schemas.microsoft.com/office/drawing/2014/main" id="{28CFD175-F0FF-AD47-8B4E-71DC1AAD6407}"/>
              </a:ext>
            </a:extLst>
          </p:cNvPr>
          <p:cNvSpPr/>
          <p:nvPr/>
        </p:nvSpPr>
        <p:spPr>
          <a:xfrm>
            <a:off x="5671550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4</a:t>
            </a:r>
          </a:p>
        </p:txBody>
      </p:sp>
      <p:sp>
        <p:nvSpPr>
          <p:cNvPr id="23" name="Flowchart: Connector 13">
            <a:extLst>
              <a:ext uri="{FF2B5EF4-FFF2-40B4-BE49-F238E27FC236}">
                <a16:creationId xmlns:a16="http://schemas.microsoft.com/office/drawing/2014/main" id="{EEF50A11-F636-6241-B463-D11E20D91C81}"/>
              </a:ext>
            </a:extLst>
          </p:cNvPr>
          <p:cNvSpPr/>
          <p:nvPr/>
        </p:nvSpPr>
        <p:spPr>
          <a:xfrm>
            <a:off x="6498671" y="128755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5</a:t>
            </a:r>
          </a:p>
        </p:txBody>
      </p:sp>
      <p:sp>
        <p:nvSpPr>
          <p:cNvPr id="24" name="Flowchart: Connector 14">
            <a:extLst>
              <a:ext uri="{FF2B5EF4-FFF2-40B4-BE49-F238E27FC236}">
                <a16:creationId xmlns:a16="http://schemas.microsoft.com/office/drawing/2014/main" id="{ED10BAAE-C2FA-B34D-AB48-00F7138AD120}"/>
              </a:ext>
            </a:extLst>
          </p:cNvPr>
          <p:cNvSpPr/>
          <p:nvPr/>
        </p:nvSpPr>
        <p:spPr>
          <a:xfrm>
            <a:off x="7486096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6</a:t>
            </a:r>
          </a:p>
        </p:txBody>
      </p:sp>
      <p:sp>
        <p:nvSpPr>
          <p:cNvPr id="25" name="Flowchart: Connector 15">
            <a:extLst>
              <a:ext uri="{FF2B5EF4-FFF2-40B4-BE49-F238E27FC236}">
                <a16:creationId xmlns:a16="http://schemas.microsoft.com/office/drawing/2014/main" id="{2E9D021C-18C6-D34B-85D2-7FB3719401BB}"/>
              </a:ext>
            </a:extLst>
          </p:cNvPr>
          <p:cNvSpPr/>
          <p:nvPr/>
        </p:nvSpPr>
        <p:spPr>
          <a:xfrm>
            <a:off x="9321247" y="1287556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8</a:t>
            </a:r>
          </a:p>
        </p:txBody>
      </p:sp>
      <p:sp>
        <p:nvSpPr>
          <p:cNvPr id="26" name="Flowchart: Connector 16">
            <a:extLst>
              <a:ext uri="{FF2B5EF4-FFF2-40B4-BE49-F238E27FC236}">
                <a16:creationId xmlns:a16="http://schemas.microsoft.com/office/drawing/2014/main" id="{38F17071-9477-CF47-A723-DCDBDE9C794F}"/>
              </a:ext>
            </a:extLst>
          </p:cNvPr>
          <p:cNvSpPr/>
          <p:nvPr/>
        </p:nvSpPr>
        <p:spPr>
          <a:xfrm>
            <a:off x="10246298" y="132154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9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044AE1-D8A1-F24C-8084-DBE454F3F174}"/>
              </a:ext>
            </a:extLst>
          </p:cNvPr>
          <p:cNvGrpSpPr/>
          <p:nvPr/>
        </p:nvGrpSpPr>
        <p:grpSpPr>
          <a:xfrm>
            <a:off x="821665" y="1622986"/>
            <a:ext cx="175570" cy="165100"/>
            <a:chOff x="193845" y="1485900"/>
            <a:chExt cx="175570" cy="165100"/>
          </a:xfrm>
        </p:grpSpPr>
        <p:sp>
          <p:nvSpPr>
            <p:cNvPr id="28" name="Flowchart: Connector 18">
              <a:extLst>
                <a:ext uri="{FF2B5EF4-FFF2-40B4-BE49-F238E27FC236}">
                  <a16:creationId xmlns:a16="http://schemas.microsoft.com/office/drawing/2014/main" id="{FBF2DE38-F523-714C-A969-C11F666FDD0E}"/>
                </a:ext>
              </a:extLst>
            </p:cNvPr>
            <p:cNvSpPr/>
            <p:nvPr/>
          </p:nvSpPr>
          <p:spPr>
            <a:xfrm>
              <a:off x="211780" y="1511300"/>
              <a:ext cx="139700" cy="139700"/>
            </a:xfrm>
            <a:prstGeom prst="flowChartConnector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2F8C78-F3CC-2E4F-93DF-53D7CF581837}"/>
                </a:ext>
              </a:extLst>
            </p:cNvPr>
            <p:cNvSpPr txBox="1"/>
            <p:nvPr/>
          </p:nvSpPr>
          <p:spPr>
            <a:xfrm>
              <a:off x="193845" y="1485900"/>
              <a:ext cx="175570" cy="14605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02B136-BEBA-0742-96B1-9DB6D3A0FBA5}"/>
              </a:ext>
            </a:extLst>
          </p:cNvPr>
          <p:cNvGrpSpPr/>
          <p:nvPr/>
        </p:nvGrpSpPr>
        <p:grpSpPr>
          <a:xfrm>
            <a:off x="822780" y="1775386"/>
            <a:ext cx="175570" cy="171450"/>
            <a:chOff x="193845" y="1479550"/>
            <a:chExt cx="175570" cy="171450"/>
          </a:xfrm>
        </p:grpSpPr>
        <p:sp>
          <p:nvSpPr>
            <p:cNvPr id="31" name="Flowchart: Connector 22">
              <a:extLst>
                <a:ext uri="{FF2B5EF4-FFF2-40B4-BE49-F238E27FC236}">
                  <a16:creationId xmlns:a16="http://schemas.microsoft.com/office/drawing/2014/main" id="{787A9134-6950-9949-881D-FBE293CB03F6}"/>
                </a:ext>
              </a:extLst>
            </p:cNvPr>
            <p:cNvSpPr/>
            <p:nvPr/>
          </p:nvSpPr>
          <p:spPr>
            <a:xfrm>
              <a:off x="211780" y="1511300"/>
              <a:ext cx="139700" cy="139700"/>
            </a:xfrm>
            <a:prstGeom prst="flowChartConnector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831271-9579-1A4A-AC8D-1606EBB1C62C}"/>
                </a:ext>
              </a:extLst>
            </p:cNvPr>
            <p:cNvSpPr txBox="1"/>
            <p:nvPr/>
          </p:nvSpPr>
          <p:spPr>
            <a:xfrm>
              <a:off x="193845" y="1479550"/>
              <a:ext cx="175570" cy="14605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72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text based representation of a DNA, RNA, or amino acid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4E0B87-F593-1B47-A6D2-8992D4586665}"/>
              </a:ext>
            </a:extLst>
          </p:cNvPr>
          <p:cNvSpPr txBox="1"/>
          <p:nvPr/>
        </p:nvSpPr>
        <p:spPr>
          <a:xfrm>
            <a:off x="12700" y="5867400"/>
            <a:ext cx="1028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B&amp;FG 3e</a:t>
            </a:r>
          </a:p>
          <a:p>
            <a:r>
              <a:rPr lang="en-US" dirty="0">
                <a:solidFill>
                  <a:schemeClr val="bg1"/>
                </a:solidFill>
              </a:rPr>
              <a:t>Table 9.6</a:t>
            </a:r>
          </a:p>
          <a:p>
            <a:r>
              <a:rPr lang="en-US" dirty="0">
                <a:solidFill>
                  <a:schemeClr val="bg1"/>
                </a:solidFill>
              </a:rPr>
              <a:t>Page 411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A4DCE4-6723-BB48-93BD-88D3C8D10700}"/>
              </a:ext>
            </a:extLst>
          </p:cNvPr>
          <p:cNvSpPr txBox="1"/>
          <p:nvPr/>
        </p:nvSpPr>
        <p:spPr>
          <a:xfrm>
            <a:off x="1288143" y="838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VCF file includes the following information:</a:t>
            </a:r>
          </a:p>
        </p:txBody>
      </p:sp>
      <p:pic>
        <p:nvPicPr>
          <p:cNvPr id="35" name="Picture 34" descr="Screen Shot 2017-02-25 at 4.01.28 PM.png">
            <a:extLst>
              <a:ext uri="{FF2B5EF4-FFF2-40B4-BE49-F238E27FC236}">
                <a16:creationId xmlns:a16="http://schemas.microsoft.com/office/drawing/2014/main" id="{3932E48B-FFB6-9C4B-AED8-7A89F69582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"/>
          <a:stretch/>
        </p:blipFill>
        <p:spPr>
          <a:xfrm>
            <a:off x="76199" y="1295400"/>
            <a:ext cx="89883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9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FDD34-F242-2845-99EA-F9A510F07616}"/>
              </a:ext>
            </a:extLst>
          </p:cNvPr>
          <p:cNvSpPr txBox="1"/>
          <p:nvPr/>
        </p:nvSpPr>
        <p:spPr>
          <a:xfrm>
            <a:off x="1288143" y="11430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VCF header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07DAA08-BE0C-6146-AA78-DDB8F163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12" y="1619250"/>
            <a:ext cx="7333188" cy="318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96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923F2-14E4-4C4D-A4A2-F50B484BDDBD}"/>
              </a:ext>
            </a:extLst>
          </p:cNvPr>
          <p:cNvSpPr txBox="1"/>
          <p:nvPr/>
        </p:nvSpPr>
        <p:spPr>
          <a:xfrm>
            <a:off x="1288143" y="19767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VCF field definition line and first row of body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3458B5F-9F18-8E4E-B5F3-B0B35018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36864"/>
            <a:ext cx="7848600" cy="10815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BF6934-49CA-5246-8CC1-59A4FEADAEA2}"/>
              </a:ext>
            </a:extLst>
          </p:cNvPr>
          <p:cNvSpPr txBox="1"/>
          <p:nvPr/>
        </p:nvSpPr>
        <p:spPr>
          <a:xfrm>
            <a:off x="1219200" y="44958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Fields include chromosome (CHROM), position, identifier (e.g. </a:t>
            </a:r>
            <a:r>
              <a:rPr lang="en-US" sz="2400" dirty="0" err="1">
                <a:solidFill>
                  <a:schemeClr val="bg1"/>
                </a:solidFill>
              </a:rPr>
              <a:t>rsID</a:t>
            </a:r>
            <a:r>
              <a:rPr lang="en-US" sz="2400" dirty="0">
                <a:solidFill>
                  <a:schemeClr val="bg1"/>
                </a:solidFill>
              </a:rPr>
              <a:t>), reference allele, alternate allele, quality score, and extensive data (e.g. haplotypes, read depth, quality scores, functional consequences, accession numbers)</a:t>
            </a:r>
          </a:p>
        </p:txBody>
      </p:sp>
    </p:spTree>
    <p:extLst>
      <p:ext uri="{BB962C8B-B14F-4D97-AF65-F5344CB8AC3E}">
        <p14:creationId xmlns:p14="http://schemas.microsoft.com/office/powerpoint/2010/main" val="2453592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5" y="18634"/>
            <a:ext cx="8229600" cy="585972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Variant Cal</a:t>
            </a:r>
            <a:r>
              <a:rPr lang="en-US" sz="3600" dirty="0"/>
              <a:t>l Format- VCF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C8705-D4A0-9944-AF8F-53B089A1B79A}"/>
              </a:ext>
            </a:extLst>
          </p:cNvPr>
          <p:cNvSpPr txBox="1"/>
          <p:nvPr/>
        </p:nvSpPr>
        <p:spPr>
          <a:xfrm>
            <a:off x="1295400" y="1219200"/>
            <a:ext cx="76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SNP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9E6B43-67C0-B04D-99BA-4D1FD7C38A1A}"/>
              </a:ext>
            </a:extLst>
          </p:cNvPr>
          <p:cNvCxnSpPr/>
          <p:nvPr/>
        </p:nvCxnSpPr>
        <p:spPr>
          <a:xfrm>
            <a:off x="1288143" y="838200"/>
            <a:ext cx="73986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8A0EB5-A1D3-D040-8205-1792E68D83C8}"/>
              </a:ext>
            </a:extLst>
          </p:cNvPr>
          <p:cNvSpPr txBox="1"/>
          <p:nvPr/>
        </p:nvSpPr>
        <p:spPr>
          <a:xfrm>
            <a:off x="5257800" y="1219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Insertion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6930D-588D-034E-985F-78BBBBC7985E}"/>
              </a:ext>
            </a:extLst>
          </p:cNvPr>
          <p:cNvSpPr txBox="1"/>
          <p:nvPr/>
        </p:nvSpPr>
        <p:spPr>
          <a:xfrm>
            <a:off x="1295400" y="3124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Deletion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6F021-F151-B64C-84C5-BB690A66466A}"/>
              </a:ext>
            </a:extLst>
          </p:cNvPr>
          <p:cNvSpPr txBox="1"/>
          <p:nvPr/>
        </p:nvSpPr>
        <p:spPr>
          <a:xfrm>
            <a:off x="5257800" y="3124200"/>
            <a:ext cx="193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Replacement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DEBE3-8D17-9C42-A48F-928EB6C0F0EF}"/>
              </a:ext>
            </a:extLst>
          </p:cNvPr>
          <p:cNvSpPr txBox="1"/>
          <p:nvPr/>
        </p:nvSpPr>
        <p:spPr>
          <a:xfrm>
            <a:off x="1295400" y="4953000"/>
            <a:ext cx="3234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Large structural variant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96DAB53-EA4F-4E40-AEBE-CDE6A9DA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2519363" cy="1203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8A6BD431-CB17-DD4B-98FC-76135B1C4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1627188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9C3D38C7-CA40-1F46-AA15-F8C5EA2E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79969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4FB97CD7-0D02-1E44-962E-5EF01C8F7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3603924"/>
            <a:ext cx="2519363" cy="1192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CE6A53B8-36F6-AD4E-81E3-8AEDBBFA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44" y="5380194"/>
            <a:ext cx="7999413" cy="1136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446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15455"/>
          <a:stretch/>
        </p:blipFill>
        <p:spPr>
          <a:xfrm>
            <a:off x="10995202" y="717782"/>
            <a:ext cx="1084735" cy="51700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CEF57D-E2FF-5045-A43E-C997C3A4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BED and GFF Format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D0DB78-5AC0-564F-B4FF-BC66B9922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genome.ucsc.edu</a:t>
            </a:r>
            <a:r>
              <a:rPr lang="en-US" dirty="0"/>
              <a:t>/FAQ/FAQformat.html#format1</a:t>
            </a:r>
          </a:p>
        </p:txBody>
      </p:sp>
    </p:spTree>
    <p:extLst>
      <p:ext uri="{BB962C8B-B14F-4D97-AF65-F5344CB8AC3E}">
        <p14:creationId xmlns:p14="http://schemas.microsoft.com/office/powerpoint/2010/main" val="273954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rabbit hole only gets deeper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2" y="727370"/>
            <a:ext cx="3648745" cy="5981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95270" y="3372973"/>
            <a:ext cx="559477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accent4"/>
                </a:solidFill>
              </a:rPr>
              <a:t>Remember, all I'm offering is the truth – nothing more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8"/>
          <a:stretch/>
        </p:blipFill>
        <p:spPr>
          <a:xfrm>
            <a:off x="10995202" y="717781"/>
            <a:ext cx="1084735" cy="61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text based representation of a DNA, RNA, or amino acid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94FA7-B999-A646-A169-CA8B0E0E857E}"/>
              </a:ext>
            </a:extLst>
          </p:cNvPr>
          <p:cNvSpPr txBox="1"/>
          <p:nvPr/>
        </p:nvSpPr>
        <p:spPr>
          <a:xfrm>
            <a:off x="188260" y="2431562"/>
            <a:ext cx="10649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</a:t>
            </a:r>
          </a:p>
          <a:p>
            <a:r>
              <a:rPr lang="en-US" dirty="0">
                <a:solidFill>
                  <a:schemeClr val="accent6"/>
                </a:solidFill>
              </a:rPr>
              <a:t>TTCTATTATTTGAAGCACGTGAAAGAGCTGTTATGTCCACTAATCATCTTGATATTGGCAGATTTTACAT</a:t>
            </a:r>
          </a:p>
          <a:p>
            <a:r>
              <a:rPr lang="en-US" dirty="0">
                <a:solidFill>
                  <a:schemeClr val="accent6"/>
                </a:solidFill>
              </a:rPr>
              <a:t>AATCTTCGGATTTTGGGCAGTTTTAGCTGGGACCAGTTTTAGGTCTCTTATTCGCTGAAGTCTTTATACT</a:t>
            </a:r>
          </a:p>
          <a:p>
            <a:r>
              <a:rPr lang="en-US" dirty="0">
                <a:solidFill>
                  <a:schemeClr val="accent6"/>
                </a:solidFill>
              </a:rPr>
              <a:t>CCTGGGGCTAAATTTTTAGAGCCTGTTGTGTATAACGCTGTGGTAACGAGTCACGCGTTAGTAATGATTT</a:t>
            </a:r>
          </a:p>
          <a:p>
            <a:r>
              <a:rPr lang="en-US" dirty="0">
                <a:solidFill>
                  <a:schemeClr val="accent6"/>
                </a:solidFill>
              </a:rPr>
              <a:t>TCTTCTTTGTTATGCCAGTAATAATTGGTGGGTTTGGTAATTGGCTTATTCCGCTTATACTTGAAGTGGC</a:t>
            </a:r>
          </a:p>
          <a:p>
            <a:r>
              <a:rPr lang="en-US" dirty="0">
                <a:solidFill>
                  <a:schemeClr val="accent6"/>
                </a:solidFill>
              </a:rPr>
              <a:t>AGACATGCAGTTCCCTCGATTAAATGCTTTTAGATTCTGAGTATTGCCAGGGTCATTGCTGCTAATATTG</a:t>
            </a:r>
          </a:p>
          <a:p>
            <a:r>
              <a:rPr lang="en-US" dirty="0">
                <a:solidFill>
                  <a:schemeClr val="accent6"/>
                </a:solidFill>
              </a:rPr>
              <a:t>ATGTCAAATATGTCTGAGAGAGGAGTTGGGTCAGGATGAACCATTTACCCTCCGCTGTCAACTTTTTCTT</a:t>
            </a:r>
          </a:p>
          <a:p>
            <a:r>
              <a:rPr lang="en-US" dirty="0">
                <a:solidFill>
                  <a:schemeClr val="accent6"/>
                </a:solidFill>
              </a:rPr>
              <a:t>ACCATGGAGTTTGCATGGATTTTGCCATTTTAAGGTTACACTTAGCAGGTATTAGGTCTATTTTCAGGTC</a:t>
            </a:r>
          </a:p>
          <a:p>
            <a:r>
              <a:rPr lang="en-US" dirty="0">
                <a:solidFill>
                  <a:schemeClr val="accent6"/>
                </a:solidFill>
              </a:rPr>
              <a:t>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88260" y="2431562"/>
            <a:ext cx="10649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</a:t>
            </a:r>
          </a:p>
          <a:p>
            <a:r>
              <a:rPr lang="en-US" dirty="0">
                <a:solidFill>
                  <a:schemeClr val="accent6"/>
                </a:solidFill>
              </a:rPr>
              <a:t>TTCTATTATTTGAAGCACGTGAAAGAGCTGTTATGTCCACTAATCATCTTGATATTGGCAGATTTTACAT</a:t>
            </a:r>
          </a:p>
          <a:p>
            <a:r>
              <a:rPr lang="en-US" dirty="0">
                <a:solidFill>
                  <a:schemeClr val="accent6"/>
                </a:solidFill>
              </a:rPr>
              <a:t>AATCTTCGGATTTTGGGCAGTTTTAGCTGGGACCAGTTTTAGGTCTCTTATTCGCTGAAGTCTTTATACT</a:t>
            </a:r>
          </a:p>
          <a:p>
            <a:r>
              <a:rPr lang="en-US" dirty="0">
                <a:solidFill>
                  <a:schemeClr val="accent6"/>
                </a:solidFill>
              </a:rPr>
              <a:t>CCTGGGGCTAAATTTTTAGAGCCTGTTGTGTATAACGCTGTGGTAACGAGTCACGCGTTAGTAATGATTT</a:t>
            </a:r>
          </a:p>
          <a:p>
            <a:r>
              <a:rPr lang="en-US" dirty="0">
                <a:solidFill>
                  <a:schemeClr val="accent6"/>
                </a:solidFill>
              </a:rPr>
              <a:t>TCTTCTTTGTTATGCCAGTAATAATTGGTGGGTTTGGTAATTGGCTTATTCCGCTTATACTTGAAGTGGC</a:t>
            </a:r>
          </a:p>
          <a:p>
            <a:r>
              <a:rPr lang="en-US" dirty="0">
                <a:solidFill>
                  <a:schemeClr val="accent6"/>
                </a:solidFill>
              </a:rPr>
              <a:t>AGACATGCAGTTCCCTCGATTAAATGCTTTTAGATTCTGAGTATTGCCAGGGTCATTGCTGCTAATATTG</a:t>
            </a:r>
          </a:p>
          <a:p>
            <a:r>
              <a:rPr lang="en-US" dirty="0">
                <a:solidFill>
                  <a:schemeClr val="accent6"/>
                </a:solidFill>
              </a:rPr>
              <a:t>ATGTCAAATATGTCTGAGAGAGGAGTTGGGTCAGGATGAACCATTTACCCTCCGCTGTCAACTTTTTCTT</a:t>
            </a:r>
          </a:p>
          <a:p>
            <a:r>
              <a:rPr lang="en-US" dirty="0">
                <a:solidFill>
                  <a:schemeClr val="accent6"/>
                </a:solidFill>
              </a:rPr>
              <a:t>ACCATGGAGTTTGCATGGATTTTGCCATTTTAAGGTTACACTTAGCAGGTATTAGGTCTATTTTCAGGTC</a:t>
            </a:r>
          </a:p>
          <a:p>
            <a:r>
              <a:rPr lang="en-US" dirty="0">
                <a:solidFill>
                  <a:schemeClr val="accent6"/>
                </a:solidFill>
              </a:rPr>
              <a:t>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58763" y="3075764"/>
            <a:ext cx="77491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TTCTATTATTTGAAGCACGTGAAAGAGCTGTTATGTCCACTAATCATCTTGATATTGGCAGATTTTACATAATCTTCGGATTTTGGGCAGTTTTAGCTGGGACCAGTTTTAGGTCTCTTATTCGCTGAAGTCTTTATACTCCTGGGGCTAAATTTTTAGAGCCTGTTGTGTATAACGCTGTGGTAACGAGTCACGCGTTAGTAATGATTTTCTTCTTTGTTATGCCAGTAATAATTGGTGGGTTTGGTAATTGGCTTATTCCGCTTATACTTGAAGTGGCAGACATGCAGTTCCCTCGATTAAATGCTTTTAGATTCTGAGTATTGCCAGGGTCATTGCTGCTAATATTGATGTCAAATATGTCTGAGAGAGGAGTTGGGTCAGGATGAACCATTTACCCTCCGCTGTCAACTTTTTCTTACCATGGAGTTTGCATGGATTTTGCCATTTTAAGGTTACACTTAGCAGGTATTAGGTCTATTTTCAGGTC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and loose with FASTA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85A2FA-5EB4-1045-B463-A8A5795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text based representation of a DNA, RNA, or amino acid sequence</a:t>
            </a:r>
          </a:p>
          <a:p>
            <a:endParaRPr lang="en-US" dirty="0"/>
          </a:p>
          <a:p>
            <a:r>
              <a:rPr lang="en-US" sz="2000" dirty="0" err="1">
                <a:solidFill>
                  <a:schemeClr val="accent6"/>
                </a:solidFill>
              </a:rPr>
              <a:t>awk</a:t>
            </a:r>
            <a:r>
              <a:rPr lang="en-US" sz="2000" dirty="0">
                <a:solidFill>
                  <a:schemeClr val="accent6"/>
                </a:solidFill>
              </a:rPr>
              <a:t> '/^&gt;/ { print (NR==1 ? "" : RS) $0; next } { </a:t>
            </a:r>
            <a:r>
              <a:rPr lang="en-US" sz="2000" dirty="0" err="1">
                <a:solidFill>
                  <a:schemeClr val="accent6"/>
                </a:solidFill>
              </a:rPr>
              <a:t>printf</a:t>
            </a:r>
            <a:r>
              <a:rPr lang="en-US" sz="2000" dirty="0">
                <a:solidFill>
                  <a:schemeClr val="accent6"/>
                </a:solidFill>
              </a:rPr>
              <a:t> "%s", $0 } END { </a:t>
            </a:r>
            <a:r>
              <a:rPr lang="en-US" sz="2000" dirty="0" err="1">
                <a:solidFill>
                  <a:schemeClr val="accent6"/>
                </a:solidFill>
              </a:rPr>
              <a:t>printf</a:t>
            </a:r>
            <a:r>
              <a:rPr lang="en-US" sz="2000" dirty="0">
                <a:solidFill>
                  <a:schemeClr val="accent6"/>
                </a:solidFill>
              </a:rPr>
              <a:t> RS }'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Identifier Line, usually demarked with a ”&gt;” followed by the sequence on the next line, or many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77D13-255D-6944-B3AC-E9F9909A472E}"/>
              </a:ext>
            </a:extLst>
          </p:cNvPr>
          <p:cNvSpPr txBox="1"/>
          <p:nvPr/>
        </p:nvSpPr>
        <p:spPr>
          <a:xfrm>
            <a:off x="158763" y="3075764"/>
            <a:ext cx="77491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&gt;NC_007175.2 Crassostrea virginica mitochondrion, complete genome</a:t>
            </a:r>
          </a:p>
          <a:p>
            <a:r>
              <a:rPr lang="en-US" dirty="0">
                <a:solidFill>
                  <a:schemeClr val="accent6"/>
                </a:solidFill>
              </a:rPr>
              <a:t>ATGTTTTCTCAAGGATTCAAGAATTTTCTGTTAAGAATTTTTCCCATTCGCGGGTTTATCCCCTGCCCTGTTCTATTATTTGAAGCACGTGAAAGAGCTGTTATGTCCACTAATCATCTTGATATTGGCAGATTTTACATAATCTTCGGATTTTGGGCAGTTTTAGCTGGGACCAGTTTTAGGTCTCTTATTCGCTGAAGTCTTTATACTCCTGGGGCTAAATTTTTAGAGCCTGTTGTGTATAACGCTGTGGTAACGAGTCACGCGTTAGTAATGATTTTCTTCTTTGTTATGCCAGTAATAATTGGTGGGTTTGGTAATTGGCTTATTCCGCTTATACTTGAAGTGGCAGACATGCAGTTCCCTCGATTAAATGCTTTTAGATTCTGAGTATTGCCAGGGTCATTGCTGCTAATATTGATGTCAAATATGTCTGAGAGAGGAGTTGGGTCAGGATGAACCATTTACCCTCCGCTGTCAACTTTTTCTTACCATGGAGTTTGCATGGATTTTGCCATTTTAAGGTTACACTTAGCAGGTATTAGGTCTATTTTCAGGTCTATTAATTTTATAGTAACCATTAGAAACATGCGATCTGTTGGGGGTCACATATTAGCACTTTTCCCTTGG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familiar with FASTQ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3964" y="791840"/>
            <a:ext cx="10638882" cy="5727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@HWUSI-EAS1877:1234:07-30-12_Puritz2:1:1:12814:984 1:N:0:ACAGTG</a:t>
            </a:r>
          </a:p>
          <a:p>
            <a:pPr marL="0" indent="0">
              <a:buNone/>
            </a:pPr>
            <a:r>
              <a:rPr lang="en-US" sz="1400" dirty="0"/>
              <a:t>ACTTTTGACCGGACTTGTGATAGACTTCCGATGGACTCGNCTACTTATTCAGGAAATCATTGAGGTTTCATCCGGTAACAGTTGCATTTCTCCTAT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99999@CC@@CC@CCCC@@@C@CC@CCCCCC@@@@7777#58454C@@CC@@@@@@@@@@@@@@@@@@@@@C@@@@@@@CC@@C@C@C@@@@@@@C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@HWUSI-EAS1877:1234:07-30-12_Puritz2:1:1:13449:983 1:N:0:ACAGTG</a:t>
            </a:r>
          </a:p>
          <a:p>
            <a:pPr marL="0" indent="0">
              <a:buNone/>
            </a:pPr>
            <a:r>
              <a:rPr lang="en-US" sz="1400" dirty="0"/>
              <a:t>GCCAAAACTCCACAAGTAGGGGTGGATTTTGATGGAGTTNGGAAGGTTAGGGTTATTTTTTTCCTATCTTGGAGTTTCCTCTACG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66666@C@@C@@@C@@@@@@:::222@@@@&lt;&lt;&lt;&lt;&lt;*%)*#-----8886899997&lt;&lt;222222@@@@@@@@@8@@@@@@@:@@@@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@HWUSI-EAS1877:1234:07-30-12_Puritz2:1:1:15644:982 1:N:0:ACAGTG</a:t>
            </a:r>
          </a:p>
          <a:p>
            <a:pPr marL="0" indent="0">
              <a:buNone/>
            </a:pPr>
            <a:r>
              <a:rPr lang="en-US" sz="1400" dirty="0"/>
              <a:t>TACCAGTGCATTTGGTTGACGCACACTTGAGATGNCCAACTCTCCCGACGAAGTAAATTGTTGGAGGACTAGATTCTTGATCA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CCC@CC@@@@&lt;&lt;:&lt;&lt;@@@@@@@C@@@C@@@3354#22322@@@@@&lt;&lt;8&lt;&lt;@@@@@::::::::&lt;7:&lt;&lt;::@@@@8:6:::@@@</a:t>
            </a:r>
          </a:p>
          <a:p>
            <a:pPr marL="0" indent="0">
              <a:buNone/>
            </a:pPr>
            <a:r>
              <a:rPr lang="en-US" sz="1400" dirty="0"/>
              <a:t>@HWUSI-EAS1877:1234:07-30-12_Puritz2:1:1:16185:982 1:N:0:ACAGTG</a:t>
            </a:r>
          </a:p>
          <a:p>
            <a:pPr marL="0" indent="0">
              <a:buNone/>
            </a:pPr>
            <a:r>
              <a:rPr lang="en-US" sz="1400" dirty="0"/>
              <a:t>GGCCAACAAGTCGGCAAAAGGACAGGTCTTGAAACCCAGNACTTGCGGAGAAAATGTAAGATATAGCGCATCAATTCCAGTATTGTACCCCTATGT</a:t>
            </a:r>
          </a:p>
          <a:p>
            <a:pPr marL="0" indent="0">
              <a:buNone/>
            </a:pPr>
            <a:r>
              <a:rPr lang="en-US" sz="1400" dirty="0"/>
              <a:t>+</a:t>
            </a:r>
          </a:p>
          <a:p>
            <a:pPr marL="0" indent="0">
              <a:buNone/>
            </a:pPr>
            <a:r>
              <a:rPr lang="en-US" sz="1400" dirty="0"/>
              <a:t>77777@C@@C@@C@@@@C@C@@CC@@@@C@@@@@@4555#77777@@@@@@@722@C@CC8888844444@@@:@:&lt;&lt;&lt;::&lt;&lt;&lt;:@@8:@@@@@4&lt;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2922"/>
          <a:stretch/>
        </p:blipFill>
        <p:spPr>
          <a:xfrm>
            <a:off x="10995202" y="717784"/>
            <a:ext cx="1084735" cy="104410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5596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334</TotalTime>
  <Words>1635</Words>
  <Application>Microsoft Macintosh PowerPoint</Application>
  <PresentationFormat>Widescreen</PresentationFormat>
  <Paragraphs>465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Avenir Next Condensed Regular</vt:lpstr>
      <vt:lpstr>Calibri</vt:lpstr>
      <vt:lpstr>Calibri Light</vt:lpstr>
      <vt:lpstr>Courier New</vt:lpstr>
      <vt:lpstr>Office Theme</vt:lpstr>
      <vt:lpstr>Entering the Matrix: the basics of NGS Data files</vt:lpstr>
      <vt:lpstr>A tsunami of data</vt:lpstr>
      <vt:lpstr>Fast and loose with FASTA</vt:lpstr>
      <vt:lpstr>Fast and loose with FASTA</vt:lpstr>
      <vt:lpstr>Fast and loose with FASTA</vt:lpstr>
      <vt:lpstr>Fast and loose with FASTA</vt:lpstr>
      <vt:lpstr>Fast and loose with FASTA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Getting familiar with FASTQ</vt:lpstr>
      <vt:lpstr>ASCII Table (offset 33)</vt:lpstr>
      <vt:lpstr>Getting familiar with FASTQ</vt:lpstr>
      <vt:lpstr>Getting familiar with FASTQ</vt:lpstr>
      <vt:lpstr>Getting familiar with FASTQ</vt:lpstr>
      <vt:lpstr>Getting familiar with FASTQ</vt:lpstr>
      <vt:lpstr>Demultiplexing files</vt:lpstr>
      <vt:lpstr>Demultiplexing files</vt:lpstr>
      <vt:lpstr>Getting familiar with FASTQ</vt:lpstr>
      <vt:lpstr>Demultiplexing files</vt:lpstr>
      <vt:lpstr>SAM/BAM Format</vt:lpstr>
      <vt:lpstr>SAM/BAM Format</vt:lpstr>
      <vt:lpstr>SAM/BAM Format</vt:lpstr>
      <vt:lpstr>SAM/BAM Format: Alignment Records</vt:lpstr>
      <vt:lpstr>Variant Call Format- VCF</vt:lpstr>
      <vt:lpstr>Variant Call Format- VCF</vt:lpstr>
      <vt:lpstr>Variant Call Format- VCF</vt:lpstr>
      <vt:lpstr>Variant Call Format- VCF</vt:lpstr>
      <vt:lpstr>BED and GFF Format</vt:lpstr>
      <vt:lpstr>The rabbit hole only gets deeper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57</cp:revision>
  <dcterms:created xsi:type="dcterms:W3CDTF">2016-02-28T10:56:32Z</dcterms:created>
  <dcterms:modified xsi:type="dcterms:W3CDTF">2019-02-13T15:35:21Z</dcterms:modified>
</cp:coreProperties>
</file>